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ublic Sans Bold" charset="1" panose="00000000000000000000"/>
      <p:regular r:id="rId24"/>
    </p:embeddedFont>
    <p:embeddedFont>
      <p:font typeface="Playfair Display" charset="1" panose="00000500000000000000"/>
      <p:regular r:id="rId25"/>
    </p:embeddedFont>
    <p:embeddedFont>
      <p:font typeface="Public San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jpeg" Type="http://schemas.openxmlformats.org/officeDocument/2006/relationships/image"/><Relationship Id="rId4" Target="../media/VAGfT-LIeAM.mp4" Type="http://schemas.openxmlformats.org/officeDocument/2006/relationships/video"/><Relationship Id="rId5" Target="../media/VAGfT-LIeAM.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BUSINESS OPPORTUNITY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Pitch Deck</a:t>
            </a:r>
          </a:p>
        </p:txBody>
      </p:sp>
      <p:sp>
        <p:nvSpPr>
          <p:cNvPr name="TextBox 6" id="6"/>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Henrietta Mitchell, Founder &amp; CEO</a:t>
            </a:r>
            <a:r>
              <a:rPr lang="en-US" sz="2300">
                <a:solidFill>
                  <a:srgbClr val="2B2C30"/>
                </a:solidFill>
                <a:latin typeface="Public Sans"/>
                <a:ea typeface="Public Sans"/>
                <a:cs typeface="Public Sans"/>
                <a:sym typeface="Public Sans"/>
              </a:rPr>
              <a:t> </a:t>
            </a:r>
          </a:p>
          <a:p>
            <a:pPr algn="l">
              <a:lnSpc>
                <a:spcPts val="3450"/>
              </a:lnSpc>
            </a:pPr>
            <a:r>
              <a:rPr lang="en-US" sz="2300">
                <a:solidFill>
                  <a:srgbClr val="2B2C30"/>
                </a:solidFill>
                <a:latin typeface="Public Sans"/>
                <a:ea typeface="Public Sans"/>
                <a:cs typeface="Public Sans"/>
                <a:sym typeface="Public Sans"/>
              </a:rPr>
              <a:t>Matt Zhang</a:t>
            </a:r>
            <a:r>
              <a:rPr lang="en-US" sz="2300">
                <a:solidFill>
                  <a:srgbClr val="2B2C30"/>
                </a:solidFill>
                <a:latin typeface="Public Sans"/>
                <a:ea typeface="Public Sans"/>
                <a:cs typeface="Public Sans"/>
                <a:sym typeface="Public Sans"/>
              </a:rPr>
              <a:t>, Founder &amp; CTO</a:t>
            </a:r>
          </a:p>
          <a:p>
            <a:pPr algn="l">
              <a:lnSpc>
                <a:spcPts val="3450"/>
              </a:lnSpc>
            </a:pPr>
            <a:r>
              <a:rPr lang="en-US" sz="2300">
                <a:solidFill>
                  <a:srgbClr val="2B2C30"/>
                </a:solidFill>
                <a:latin typeface="Public Sans"/>
                <a:ea typeface="Public Sans"/>
                <a:cs typeface="Public Sans"/>
                <a:sym typeface="Public Sans"/>
              </a:rPr>
              <a:t>13</a:t>
            </a:r>
            <a:r>
              <a:rPr lang="en-US" sz="2300">
                <a:solidFill>
                  <a:srgbClr val="2B2C30"/>
                </a:solidFill>
                <a:latin typeface="Public Sans"/>
                <a:ea typeface="Public Sans"/>
                <a:cs typeface="Public Sans"/>
                <a:sym typeface="Public Sans"/>
              </a:rPr>
              <a:t> September, 2023</a:t>
            </a:r>
          </a:p>
        </p:txBody>
      </p:sp>
      <p:sp>
        <p:nvSpPr>
          <p:cNvPr name="TextBox 7" id="7"/>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9664487" y="2558079"/>
            <a:ext cx="3627370" cy="5305112"/>
          </a:xfrm>
          <a:custGeom>
            <a:avLst/>
            <a:gdLst/>
            <a:ahLst/>
            <a:cxnLst/>
            <a:rect r="r" b="b" t="t" l="l"/>
            <a:pathLst>
              <a:path h="5305112" w="3627370">
                <a:moveTo>
                  <a:pt x="0" y="0"/>
                </a:moveTo>
                <a:lnTo>
                  <a:pt x="3627370" y="0"/>
                </a:lnTo>
                <a:lnTo>
                  <a:pt x="3627370" y="5305112"/>
                </a:lnTo>
                <a:lnTo>
                  <a:pt x="0" y="5305112"/>
                </a:lnTo>
                <a:lnTo>
                  <a:pt x="0" y="0"/>
                </a:lnTo>
                <a:close/>
              </a:path>
            </a:pathLst>
          </a:custGeom>
          <a:blipFill>
            <a:blip r:embed="rId2"/>
            <a:stretch>
              <a:fillRect l="0" t="0" r="0" b="0"/>
            </a:stretch>
          </a:blipFill>
        </p:spPr>
      </p:sp>
      <p:sp>
        <p:nvSpPr>
          <p:cNvPr name="Freeform 4" id="4"/>
          <p:cNvSpPr/>
          <p:nvPr/>
        </p:nvSpPr>
        <p:spPr>
          <a:xfrm flipH="false" flipV="false" rot="0">
            <a:off x="13945874" y="2767629"/>
            <a:ext cx="3488371" cy="5001249"/>
          </a:xfrm>
          <a:custGeom>
            <a:avLst/>
            <a:gdLst/>
            <a:ahLst/>
            <a:cxnLst/>
            <a:rect r="r" b="b" t="t" l="l"/>
            <a:pathLst>
              <a:path h="5001249" w="3488371">
                <a:moveTo>
                  <a:pt x="0" y="0"/>
                </a:moveTo>
                <a:lnTo>
                  <a:pt x="3488371" y="0"/>
                </a:lnTo>
                <a:lnTo>
                  <a:pt x="3488371" y="5001248"/>
                </a:lnTo>
                <a:lnTo>
                  <a:pt x="0" y="5001248"/>
                </a:lnTo>
                <a:lnTo>
                  <a:pt x="0" y="0"/>
                </a:lnTo>
                <a:close/>
              </a:path>
            </a:pathLst>
          </a:custGeom>
          <a:blipFill>
            <a:blip r:embed="rId3"/>
            <a:stretch>
              <a:fillRect l="0" t="0" r="0" b="0"/>
            </a:stretch>
          </a:blipFill>
        </p:spPr>
      </p:sp>
      <p:sp>
        <p:nvSpPr>
          <p:cNvPr name="Freeform 5" id="5"/>
          <p:cNvSpPr/>
          <p:nvPr/>
        </p:nvSpPr>
        <p:spPr>
          <a:xfrm flipH="false" flipV="false" rot="0">
            <a:off x="1070100" y="3094720"/>
            <a:ext cx="7937162" cy="4097560"/>
          </a:xfrm>
          <a:custGeom>
            <a:avLst/>
            <a:gdLst/>
            <a:ahLst/>
            <a:cxnLst/>
            <a:rect r="r" b="b" t="t" l="l"/>
            <a:pathLst>
              <a:path h="4097560" w="7937162">
                <a:moveTo>
                  <a:pt x="0" y="0"/>
                </a:moveTo>
                <a:lnTo>
                  <a:pt x="7937162" y="0"/>
                </a:lnTo>
                <a:lnTo>
                  <a:pt x="7937162" y="4097560"/>
                </a:lnTo>
                <a:lnTo>
                  <a:pt x="0" y="4097560"/>
                </a:lnTo>
                <a:lnTo>
                  <a:pt x="0" y="0"/>
                </a:lnTo>
                <a:close/>
              </a:path>
            </a:pathLst>
          </a:custGeom>
          <a:blipFill>
            <a:blip r:embed="rId4"/>
            <a:stretch>
              <a:fillRect l="0" t="0" r="0" b="0"/>
            </a:stretch>
          </a:blipFill>
        </p:spPr>
      </p:sp>
      <p:sp>
        <p:nvSpPr>
          <p:cNvPr name="TextBox 6" id="6"/>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WEB APP DEVELOPMENT: LETTER GENERATION</a:t>
            </a:r>
          </a:p>
        </p:txBody>
      </p:sp>
      <p:sp>
        <p:nvSpPr>
          <p:cNvPr name="TextBox 7" id="7"/>
          <p:cNvSpPr txBox="true"/>
          <p:nvPr/>
        </p:nvSpPr>
        <p:spPr>
          <a:xfrm rot="0">
            <a:off x="853755" y="8055262"/>
            <a:ext cx="16580491" cy="207454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Here is the first of my website’s core functions: Generating a letter using the dockerised model. The website ensures validity of inputs, making sure the user can only enter one character, and it must be an uppercase english character. If not, an error is thrown. Each generated character is stored in AWS Supabase, after being encoded in base64.</a:t>
            </a:r>
          </a:p>
        </p:txBody>
      </p:sp>
      <p:sp>
        <p:nvSpPr>
          <p:cNvPr name="TextBox 8" id="8"/>
          <p:cNvSpPr txBox="true"/>
          <p:nvPr/>
        </p:nvSpPr>
        <p:spPr>
          <a:xfrm rot="0">
            <a:off x="13945874" y="2310429"/>
            <a:ext cx="3392316"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part of generate_letter.html</a:t>
            </a:r>
          </a:p>
        </p:txBody>
      </p:sp>
      <p:sp>
        <p:nvSpPr>
          <p:cNvPr name="TextBox 9" id="9"/>
          <p:cNvSpPr txBox="true"/>
          <p:nvPr/>
        </p:nvSpPr>
        <p:spPr>
          <a:xfrm rot="0">
            <a:off x="9287847" y="2005629"/>
            <a:ext cx="4380650"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app.py, /generate_letter endpoint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670369" y="2977726"/>
            <a:ext cx="8451802" cy="4331548"/>
          </a:xfrm>
          <a:custGeom>
            <a:avLst/>
            <a:gdLst/>
            <a:ahLst/>
            <a:cxnLst/>
            <a:rect r="r" b="b" t="t" l="l"/>
            <a:pathLst>
              <a:path h="4331548" w="8451802">
                <a:moveTo>
                  <a:pt x="0" y="0"/>
                </a:moveTo>
                <a:lnTo>
                  <a:pt x="8451802" y="0"/>
                </a:lnTo>
                <a:lnTo>
                  <a:pt x="8451802" y="4331548"/>
                </a:lnTo>
                <a:lnTo>
                  <a:pt x="0" y="4331548"/>
                </a:lnTo>
                <a:lnTo>
                  <a:pt x="0" y="0"/>
                </a:lnTo>
                <a:close/>
              </a:path>
            </a:pathLst>
          </a:custGeom>
          <a:blipFill>
            <a:blip r:embed="rId2"/>
            <a:stretch>
              <a:fillRect l="0" t="0" r="0" b="0"/>
            </a:stretch>
          </a:blipFill>
        </p:spPr>
      </p:sp>
      <p:sp>
        <p:nvSpPr>
          <p:cNvPr name="Freeform 4" id="4"/>
          <p:cNvSpPr/>
          <p:nvPr/>
        </p:nvSpPr>
        <p:spPr>
          <a:xfrm flipH="false" flipV="false" rot="0">
            <a:off x="9766410" y="2803584"/>
            <a:ext cx="3257848" cy="5140589"/>
          </a:xfrm>
          <a:custGeom>
            <a:avLst/>
            <a:gdLst/>
            <a:ahLst/>
            <a:cxnLst/>
            <a:rect r="r" b="b" t="t" l="l"/>
            <a:pathLst>
              <a:path h="5140589" w="3257848">
                <a:moveTo>
                  <a:pt x="0" y="0"/>
                </a:moveTo>
                <a:lnTo>
                  <a:pt x="3257848" y="0"/>
                </a:lnTo>
                <a:lnTo>
                  <a:pt x="3257848" y="5140589"/>
                </a:lnTo>
                <a:lnTo>
                  <a:pt x="0" y="5140589"/>
                </a:lnTo>
                <a:lnTo>
                  <a:pt x="0" y="0"/>
                </a:lnTo>
                <a:close/>
              </a:path>
            </a:pathLst>
          </a:custGeom>
          <a:blipFill>
            <a:blip r:embed="rId3"/>
            <a:stretch>
              <a:fillRect l="0" t="0" r="0" b="0"/>
            </a:stretch>
          </a:blipFill>
        </p:spPr>
      </p:sp>
      <p:sp>
        <p:nvSpPr>
          <p:cNvPr name="Freeform 5" id="5"/>
          <p:cNvSpPr/>
          <p:nvPr/>
        </p:nvSpPr>
        <p:spPr>
          <a:xfrm flipH="false" flipV="false" rot="0">
            <a:off x="13914389" y="2914079"/>
            <a:ext cx="3296131" cy="4919598"/>
          </a:xfrm>
          <a:custGeom>
            <a:avLst/>
            <a:gdLst/>
            <a:ahLst/>
            <a:cxnLst/>
            <a:rect r="r" b="b" t="t" l="l"/>
            <a:pathLst>
              <a:path h="4919598" w="3296131">
                <a:moveTo>
                  <a:pt x="0" y="0"/>
                </a:moveTo>
                <a:lnTo>
                  <a:pt x="3296130" y="0"/>
                </a:lnTo>
                <a:lnTo>
                  <a:pt x="3296130" y="4919598"/>
                </a:lnTo>
                <a:lnTo>
                  <a:pt x="0" y="4919598"/>
                </a:lnTo>
                <a:lnTo>
                  <a:pt x="0" y="0"/>
                </a:lnTo>
                <a:close/>
              </a:path>
            </a:pathLst>
          </a:custGeom>
          <a:blipFill>
            <a:blip r:embed="rId4"/>
            <a:stretch>
              <a:fillRect l="0" t="0" r="0" b="0"/>
            </a:stretch>
          </a:blipFill>
        </p:spPr>
      </p:sp>
      <p:sp>
        <p:nvSpPr>
          <p:cNvPr name="TextBox 6" id="6"/>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WEB APP DEVELOPMENT: SENTENCE GENERATION</a:t>
            </a:r>
          </a:p>
        </p:txBody>
      </p:sp>
      <p:sp>
        <p:nvSpPr>
          <p:cNvPr name="TextBox 7" id="7"/>
          <p:cNvSpPr txBox="true"/>
          <p:nvPr/>
        </p:nvSpPr>
        <p:spPr>
          <a:xfrm rot="0">
            <a:off x="853755" y="8055262"/>
            <a:ext cx="16580491" cy="207454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Next, another of my website’s core functions: Generating a sentence (up to 20 characters for size) using the dockerised model. While the model cannot generate empty spaces, I used NumPy and PIL to generate the black squares for spaces, stitch all generated images together, and encode it to base64 for storage.</a:t>
            </a:r>
          </a:p>
        </p:txBody>
      </p:sp>
      <p:sp>
        <p:nvSpPr>
          <p:cNvPr name="TextBox 8" id="8"/>
          <p:cNvSpPr txBox="true"/>
          <p:nvPr/>
        </p:nvSpPr>
        <p:spPr>
          <a:xfrm rot="0">
            <a:off x="13594297" y="2397819"/>
            <a:ext cx="3936314"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part of generate_sentence.html</a:t>
            </a:r>
          </a:p>
        </p:txBody>
      </p:sp>
      <p:sp>
        <p:nvSpPr>
          <p:cNvPr name="TextBox 9" id="9"/>
          <p:cNvSpPr txBox="true"/>
          <p:nvPr/>
        </p:nvSpPr>
        <p:spPr>
          <a:xfrm rot="0">
            <a:off x="8995986" y="2287329"/>
            <a:ext cx="4472318" cy="316230"/>
          </a:xfrm>
          <a:prstGeom prst="rect">
            <a:avLst/>
          </a:prstGeom>
        </p:spPr>
        <p:txBody>
          <a:bodyPr anchor="t" rtlCol="false" tIns="0" lIns="0" bIns="0" rIns="0">
            <a:spAutoFit/>
          </a:bodyPr>
          <a:lstStyle/>
          <a:p>
            <a:pPr algn="l">
              <a:lnSpc>
                <a:spcPts val="2550"/>
              </a:lnSpc>
            </a:pPr>
            <a:r>
              <a:rPr lang="en-US" sz="1700">
                <a:solidFill>
                  <a:srgbClr val="2B2C30"/>
                </a:solidFill>
                <a:latin typeface="Public Sans"/>
                <a:ea typeface="Public Sans"/>
                <a:cs typeface="Public Sans"/>
                <a:sym typeface="Public Sans"/>
              </a:rPr>
              <a:t>app.py, /generate_sentence endpoint (part)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6646364" y="3113796"/>
            <a:ext cx="6703870" cy="3360315"/>
          </a:xfrm>
          <a:custGeom>
            <a:avLst/>
            <a:gdLst/>
            <a:ahLst/>
            <a:cxnLst/>
            <a:rect r="r" b="b" t="t" l="l"/>
            <a:pathLst>
              <a:path h="3360315" w="6703870">
                <a:moveTo>
                  <a:pt x="0" y="0"/>
                </a:moveTo>
                <a:lnTo>
                  <a:pt x="6703870" y="0"/>
                </a:lnTo>
                <a:lnTo>
                  <a:pt x="6703870" y="3360315"/>
                </a:lnTo>
                <a:lnTo>
                  <a:pt x="0" y="3360315"/>
                </a:lnTo>
                <a:lnTo>
                  <a:pt x="0" y="0"/>
                </a:lnTo>
                <a:close/>
              </a:path>
            </a:pathLst>
          </a:custGeom>
          <a:blipFill>
            <a:blip r:embed="rId2"/>
            <a:stretch>
              <a:fillRect l="0" t="0" r="0" b="0"/>
            </a:stretch>
          </a:blipFill>
        </p:spPr>
      </p:sp>
      <p:sp>
        <p:nvSpPr>
          <p:cNvPr name="Freeform 4" id="4"/>
          <p:cNvSpPr/>
          <p:nvPr/>
        </p:nvSpPr>
        <p:spPr>
          <a:xfrm flipH="false" flipV="false" rot="0">
            <a:off x="853755" y="2457324"/>
            <a:ext cx="5246802" cy="5030372"/>
          </a:xfrm>
          <a:custGeom>
            <a:avLst/>
            <a:gdLst/>
            <a:ahLst/>
            <a:cxnLst/>
            <a:rect r="r" b="b" t="t" l="l"/>
            <a:pathLst>
              <a:path h="5030372" w="5246802">
                <a:moveTo>
                  <a:pt x="0" y="0"/>
                </a:moveTo>
                <a:lnTo>
                  <a:pt x="5246802" y="0"/>
                </a:lnTo>
                <a:lnTo>
                  <a:pt x="5246802" y="5030372"/>
                </a:lnTo>
                <a:lnTo>
                  <a:pt x="0" y="5030372"/>
                </a:lnTo>
                <a:lnTo>
                  <a:pt x="0" y="0"/>
                </a:lnTo>
                <a:close/>
              </a:path>
            </a:pathLst>
          </a:custGeom>
          <a:blipFill>
            <a:blip r:embed="rId3"/>
            <a:stretch>
              <a:fillRect l="0" t="0" r="0" b="0"/>
            </a:stretch>
          </a:blipFill>
        </p:spPr>
      </p:sp>
      <p:sp>
        <p:nvSpPr>
          <p:cNvPr name="Freeform 5" id="5"/>
          <p:cNvSpPr/>
          <p:nvPr/>
        </p:nvSpPr>
        <p:spPr>
          <a:xfrm flipH="false" flipV="false" rot="0">
            <a:off x="13893159" y="2775659"/>
            <a:ext cx="2898989" cy="5074816"/>
          </a:xfrm>
          <a:custGeom>
            <a:avLst/>
            <a:gdLst/>
            <a:ahLst/>
            <a:cxnLst/>
            <a:rect r="r" b="b" t="t" l="l"/>
            <a:pathLst>
              <a:path h="5074816" w="2898989">
                <a:moveTo>
                  <a:pt x="0" y="0"/>
                </a:moveTo>
                <a:lnTo>
                  <a:pt x="2898988" y="0"/>
                </a:lnTo>
                <a:lnTo>
                  <a:pt x="2898988" y="5074816"/>
                </a:lnTo>
                <a:lnTo>
                  <a:pt x="0" y="5074816"/>
                </a:lnTo>
                <a:lnTo>
                  <a:pt x="0" y="0"/>
                </a:lnTo>
                <a:close/>
              </a:path>
            </a:pathLst>
          </a:custGeom>
          <a:blipFill>
            <a:blip r:embed="rId4"/>
            <a:stretch>
              <a:fillRect l="0" t="0" r="0" b="0"/>
            </a:stretch>
          </a:blipFill>
        </p:spPr>
      </p:sp>
      <p:sp>
        <p:nvSpPr>
          <p:cNvPr name="TextBox 6" id="6"/>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WEB APP DEVELOPMENT: GAME</a:t>
            </a:r>
          </a:p>
        </p:txBody>
      </p:sp>
      <p:sp>
        <p:nvSpPr>
          <p:cNvPr name="TextBox 7" id="7"/>
          <p:cNvSpPr txBox="true"/>
          <p:nvPr/>
        </p:nvSpPr>
        <p:spPr>
          <a:xfrm rot="0">
            <a:off x="853755" y="8055262"/>
            <a:ext cx="16580491" cy="207454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To make my webapp unique, I chose to implement a fast-paced game where the user has 30 seconds to guess as many of the generated letters correctly as possible. I chose this as both a way for my users to practice their english letters, but also to show that AI generations have a limit, as the letters are not perfect.</a:t>
            </a:r>
          </a:p>
        </p:txBody>
      </p:sp>
      <p:sp>
        <p:nvSpPr>
          <p:cNvPr name="TextBox 8" id="8"/>
          <p:cNvSpPr txBox="true"/>
          <p:nvPr/>
        </p:nvSpPr>
        <p:spPr>
          <a:xfrm rot="0">
            <a:off x="13765162" y="2141094"/>
            <a:ext cx="3154981" cy="316230"/>
          </a:xfrm>
          <a:prstGeom prst="rect">
            <a:avLst/>
          </a:prstGeom>
        </p:spPr>
        <p:txBody>
          <a:bodyPr anchor="t" rtlCol="false" tIns="0" lIns="0" bIns="0" rIns="0">
            <a:spAutoFit/>
          </a:bodyPr>
          <a:lstStyle/>
          <a:p>
            <a:pPr algn="l">
              <a:lnSpc>
                <a:spcPts val="2550"/>
              </a:lnSpc>
            </a:pPr>
            <a:r>
              <a:rPr lang="en-US" sz="1700">
                <a:solidFill>
                  <a:srgbClr val="2B2C30"/>
                </a:solidFill>
                <a:latin typeface="Public Sans"/>
                <a:ea typeface="Public Sans"/>
                <a:cs typeface="Public Sans"/>
                <a:sym typeface="Public Sans"/>
              </a:rPr>
              <a:t>app.py, /game endpoint (part)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853755" y="2886764"/>
            <a:ext cx="8918378" cy="4513471"/>
          </a:xfrm>
          <a:custGeom>
            <a:avLst/>
            <a:gdLst/>
            <a:ahLst/>
            <a:cxnLst/>
            <a:rect r="r" b="b" t="t" l="l"/>
            <a:pathLst>
              <a:path h="4513471" w="8918378">
                <a:moveTo>
                  <a:pt x="0" y="0"/>
                </a:moveTo>
                <a:lnTo>
                  <a:pt x="8918377" y="0"/>
                </a:lnTo>
                <a:lnTo>
                  <a:pt x="8918377" y="4513472"/>
                </a:lnTo>
                <a:lnTo>
                  <a:pt x="0" y="4513472"/>
                </a:lnTo>
                <a:lnTo>
                  <a:pt x="0" y="0"/>
                </a:lnTo>
                <a:close/>
              </a:path>
            </a:pathLst>
          </a:custGeom>
          <a:blipFill>
            <a:blip r:embed="rId2"/>
            <a:stretch>
              <a:fillRect l="0" t="-386" r="0" b="-386"/>
            </a:stretch>
          </a:blipFill>
        </p:spPr>
      </p:sp>
      <p:sp>
        <p:nvSpPr>
          <p:cNvPr name="Freeform 4" id="4"/>
          <p:cNvSpPr/>
          <p:nvPr/>
        </p:nvSpPr>
        <p:spPr>
          <a:xfrm flipH="false" flipV="false" rot="0">
            <a:off x="11756741" y="3169430"/>
            <a:ext cx="5298890" cy="3070947"/>
          </a:xfrm>
          <a:custGeom>
            <a:avLst/>
            <a:gdLst/>
            <a:ahLst/>
            <a:cxnLst/>
            <a:rect r="r" b="b" t="t" l="l"/>
            <a:pathLst>
              <a:path h="3070947" w="5298890">
                <a:moveTo>
                  <a:pt x="0" y="0"/>
                </a:moveTo>
                <a:lnTo>
                  <a:pt x="5298890" y="0"/>
                </a:lnTo>
                <a:lnTo>
                  <a:pt x="5298890" y="3070948"/>
                </a:lnTo>
                <a:lnTo>
                  <a:pt x="0" y="3070948"/>
                </a:lnTo>
                <a:lnTo>
                  <a:pt x="0" y="0"/>
                </a:lnTo>
                <a:close/>
              </a:path>
            </a:pathLst>
          </a:custGeom>
          <a:blipFill>
            <a:blip r:embed="rId3"/>
            <a:stretch>
              <a:fillRect l="0" t="0" r="0" b="0"/>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WEB APP DEVELOPMENT: LETTER HISTORY</a:t>
            </a:r>
          </a:p>
        </p:txBody>
      </p:sp>
      <p:sp>
        <p:nvSpPr>
          <p:cNvPr name="TextBox 6" id="6"/>
          <p:cNvSpPr txBox="true"/>
          <p:nvPr/>
        </p:nvSpPr>
        <p:spPr>
          <a:xfrm rot="0">
            <a:off x="853755" y="7877644"/>
            <a:ext cx="16580491" cy="207454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For the generation history, I showed all relevant info in a table format, including generation ID, username, date &amp; time of generation, the character to be generated, and the final generated image. There’s also a download link for each generation, if the user wishes to download. Here, the user can also filter for date ascending/descending and filter for letters</a:t>
            </a:r>
          </a:p>
        </p:txBody>
      </p:sp>
      <p:sp>
        <p:nvSpPr>
          <p:cNvPr name="TextBox 7" id="7"/>
          <p:cNvSpPr txBox="true"/>
          <p:nvPr/>
        </p:nvSpPr>
        <p:spPr>
          <a:xfrm rot="0">
            <a:off x="12828696" y="2570535"/>
            <a:ext cx="2681332" cy="316230"/>
          </a:xfrm>
          <a:prstGeom prst="rect">
            <a:avLst/>
          </a:prstGeom>
        </p:spPr>
        <p:txBody>
          <a:bodyPr anchor="t" rtlCol="false" tIns="0" lIns="0" bIns="0" rIns="0">
            <a:spAutoFit/>
          </a:bodyPr>
          <a:lstStyle/>
          <a:p>
            <a:pPr algn="l">
              <a:lnSpc>
                <a:spcPts val="2550"/>
              </a:lnSpc>
            </a:pPr>
            <a:r>
              <a:rPr lang="en-US" sz="1700">
                <a:solidFill>
                  <a:srgbClr val="2B2C30"/>
                </a:solidFill>
                <a:latin typeface="Public Sans"/>
                <a:ea typeface="Public Sans"/>
                <a:cs typeface="Public Sans"/>
                <a:sym typeface="Public Sans"/>
              </a:rPr>
              <a:t>app.py, /history endpoints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592268" y="3621464"/>
            <a:ext cx="10520521" cy="2314515"/>
          </a:xfrm>
          <a:custGeom>
            <a:avLst/>
            <a:gdLst/>
            <a:ahLst/>
            <a:cxnLst/>
            <a:rect r="r" b="b" t="t" l="l"/>
            <a:pathLst>
              <a:path h="2314515" w="10520521">
                <a:moveTo>
                  <a:pt x="0" y="0"/>
                </a:moveTo>
                <a:lnTo>
                  <a:pt x="10520521" y="0"/>
                </a:lnTo>
                <a:lnTo>
                  <a:pt x="10520521" y="2314515"/>
                </a:lnTo>
                <a:lnTo>
                  <a:pt x="0" y="2314515"/>
                </a:lnTo>
                <a:lnTo>
                  <a:pt x="0" y="0"/>
                </a:lnTo>
                <a:close/>
              </a:path>
            </a:pathLst>
          </a:custGeom>
          <a:blipFill>
            <a:blip r:embed="rId2"/>
            <a:stretch>
              <a:fillRect l="0" t="0" r="0" b="0"/>
            </a:stretch>
          </a:blipFill>
        </p:spPr>
      </p:sp>
      <p:sp>
        <p:nvSpPr>
          <p:cNvPr name="Freeform 4" id="4"/>
          <p:cNvSpPr/>
          <p:nvPr/>
        </p:nvSpPr>
        <p:spPr>
          <a:xfrm flipH="false" flipV="false" rot="0">
            <a:off x="11749256" y="3661785"/>
            <a:ext cx="6405911" cy="2675516"/>
          </a:xfrm>
          <a:custGeom>
            <a:avLst/>
            <a:gdLst/>
            <a:ahLst/>
            <a:cxnLst/>
            <a:rect r="r" b="b" t="t" l="l"/>
            <a:pathLst>
              <a:path h="2675516" w="6405911">
                <a:moveTo>
                  <a:pt x="0" y="0"/>
                </a:moveTo>
                <a:lnTo>
                  <a:pt x="6405911" y="0"/>
                </a:lnTo>
                <a:lnTo>
                  <a:pt x="6405911" y="2675516"/>
                </a:lnTo>
                <a:lnTo>
                  <a:pt x="0" y="2675516"/>
                </a:lnTo>
                <a:lnTo>
                  <a:pt x="0" y="0"/>
                </a:lnTo>
                <a:close/>
              </a:path>
            </a:pathLst>
          </a:custGeom>
          <a:blipFill>
            <a:blip r:embed="rId3"/>
            <a:stretch>
              <a:fillRect l="0" t="0" r="-2722" b="0"/>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WEB APP DEVELOPMENT: SENTENCE HISTORY</a:t>
            </a:r>
          </a:p>
        </p:txBody>
      </p:sp>
      <p:sp>
        <p:nvSpPr>
          <p:cNvPr name="TextBox 6" id="6"/>
          <p:cNvSpPr txBox="true"/>
          <p:nvPr/>
        </p:nvSpPr>
        <p:spPr>
          <a:xfrm rot="0">
            <a:off x="831926" y="7670801"/>
            <a:ext cx="16580491" cy="5029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Similar history page for sentences and letters.</a:t>
            </a:r>
          </a:p>
        </p:txBody>
      </p:sp>
      <p:sp>
        <p:nvSpPr>
          <p:cNvPr name="TextBox 7" id="7"/>
          <p:cNvSpPr txBox="true"/>
          <p:nvPr/>
        </p:nvSpPr>
        <p:spPr>
          <a:xfrm rot="0">
            <a:off x="13522736" y="3162992"/>
            <a:ext cx="2858950" cy="316230"/>
          </a:xfrm>
          <a:prstGeom prst="rect">
            <a:avLst/>
          </a:prstGeom>
        </p:spPr>
        <p:txBody>
          <a:bodyPr anchor="t" rtlCol="false" tIns="0" lIns="0" bIns="0" rIns="0">
            <a:spAutoFit/>
          </a:bodyPr>
          <a:lstStyle/>
          <a:p>
            <a:pPr algn="l">
              <a:lnSpc>
                <a:spcPts val="2550"/>
              </a:lnSpc>
            </a:pPr>
            <a:r>
              <a:rPr lang="en-US" sz="1700">
                <a:solidFill>
                  <a:srgbClr val="2B2C30"/>
                </a:solidFill>
                <a:latin typeface="Public Sans"/>
                <a:ea typeface="Public Sans"/>
                <a:cs typeface="Public Sans"/>
                <a:sym typeface="Public Sans"/>
              </a:rPr>
              <a:t>app.py, /history/sentences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3234629" y="2789989"/>
            <a:ext cx="3878822" cy="4470720"/>
          </a:xfrm>
          <a:custGeom>
            <a:avLst/>
            <a:gdLst/>
            <a:ahLst/>
            <a:cxnLst/>
            <a:rect r="r" b="b" t="t" l="l"/>
            <a:pathLst>
              <a:path h="4470720" w="3878822">
                <a:moveTo>
                  <a:pt x="0" y="0"/>
                </a:moveTo>
                <a:lnTo>
                  <a:pt x="3878822" y="0"/>
                </a:lnTo>
                <a:lnTo>
                  <a:pt x="3878822" y="4470720"/>
                </a:lnTo>
                <a:lnTo>
                  <a:pt x="0" y="4470720"/>
                </a:lnTo>
                <a:lnTo>
                  <a:pt x="0" y="0"/>
                </a:lnTo>
                <a:close/>
              </a:path>
            </a:pathLst>
          </a:custGeom>
          <a:blipFill>
            <a:blip r:embed="rId2"/>
            <a:stretch>
              <a:fillRect l="0" t="0" r="0" b="0"/>
            </a:stretch>
          </a:blipFill>
        </p:spPr>
      </p:sp>
      <p:sp>
        <p:nvSpPr>
          <p:cNvPr name="Freeform 4" id="4"/>
          <p:cNvSpPr/>
          <p:nvPr/>
        </p:nvSpPr>
        <p:spPr>
          <a:xfrm flipH="false" flipV="false" rot="0">
            <a:off x="1168543" y="3584197"/>
            <a:ext cx="9962509" cy="1705909"/>
          </a:xfrm>
          <a:custGeom>
            <a:avLst/>
            <a:gdLst/>
            <a:ahLst/>
            <a:cxnLst/>
            <a:rect r="r" b="b" t="t" l="l"/>
            <a:pathLst>
              <a:path h="1705909" w="9962509">
                <a:moveTo>
                  <a:pt x="0" y="0"/>
                </a:moveTo>
                <a:lnTo>
                  <a:pt x="9962509" y="0"/>
                </a:lnTo>
                <a:lnTo>
                  <a:pt x="9962509" y="1705909"/>
                </a:lnTo>
                <a:lnTo>
                  <a:pt x="0" y="1705909"/>
                </a:lnTo>
                <a:lnTo>
                  <a:pt x="0" y="0"/>
                </a:lnTo>
                <a:close/>
              </a:path>
            </a:pathLst>
          </a:custGeom>
          <a:blipFill>
            <a:blip r:embed="rId3"/>
            <a:stretch>
              <a:fillRect l="0" t="0" r="0" b="0"/>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PYTEST FOR AUTOTESTING</a:t>
            </a:r>
          </a:p>
        </p:txBody>
      </p:sp>
      <p:sp>
        <p:nvSpPr>
          <p:cNvPr name="TextBox 6" id="6"/>
          <p:cNvSpPr txBox="true"/>
          <p:nvPr/>
        </p:nvSpPr>
        <p:spPr>
          <a:xfrm rot="0">
            <a:off x="853755" y="7403584"/>
            <a:ext cx="16580491" cy="25984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Now that the core functions were complete, I set up test.py to perform unit and REST API endpoint testing with unittest. I tested for invalid usernames, mismatched passwords, unlogged users, invalid characters in generation input fields, and more. As I performed a lot of client-side input validation, there were not many paths to exploit my web app. The ones that were revealed by unit tests were promptly patched.</a:t>
            </a:r>
          </a:p>
        </p:txBody>
      </p:sp>
      <p:sp>
        <p:nvSpPr>
          <p:cNvPr name="TextBox 7" id="7"/>
          <p:cNvSpPr txBox="true"/>
          <p:nvPr/>
        </p:nvSpPr>
        <p:spPr>
          <a:xfrm rot="0">
            <a:off x="13496524" y="2242699"/>
            <a:ext cx="3284162" cy="316230"/>
          </a:xfrm>
          <a:prstGeom prst="rect">
            <a:avLst/>
          </a:prstGeom>
        </p:spPr>
        <p:txBody>
          <a:bodyPr anchor="t" rtlCol="false" tIns="0" lIns="0" bIns="0" rIns="0">
            <a:spAutoFit/>
          </a:bodyPr>
          <a:lstStyle/>
          <a:p>
            <a:pPr algn="ctr">
              <a:lnSpc>
                <a:spcPts val="2550"/>
              </a:lnSpc>
            </a:pPr>
            <a:r>
              <a:rPr lang="en-US" sz="1700">
                <a:solidFill>
                  <a:srgbClr val="2B2C30"/>
                </a:solidFill>
                <a:latin typeface="Public Sans"/>
                <a:ea typeface="Public Sans"/>
                <a:cs typeface="Public Sans"/>
                <a:sym typeface="Public Sans"/>
              </a:rPr>
              <a:t>some cases in test.py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940109"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9592932" y="3508258"/>
            <a:ext cx="7666368" cy="4821956"/>
          </a:xfrm>
          <a:custGeom>
            <a:avLst/>
            <a:gdLst/>
            <a:ahLst/>
            <a:cxnLst/>
            <a:rect r="r" b="b" t="t" l="l"/>
            <a:pathLst>
              <a:path h="4821956" w="7666368">
                <a:moveTo>
                  <a:pt x="0" y="0"/>
                </a:moveTo>
                <a:lnTo>
                  <a:pt x="7666368" y="0"/>
                </a:lnTo>
                <a:lnTo>
                  <a:pt x="7666368" y="4821956"/>
                </a:lnTo>
                <a:lnTo>
                  <a:pt x="0" y="4821956"/>
                </a:lnTo>
                <a:lnTo>
                  <a:pt x="0" y="0"/>
                </a:lnTo>
                <a:close/>
              </a:path>
            </a:pathLst>
          </a:custGeom>
          <a:blipFill>
            <a:blip r:embed="rId2"/>
            <a:stretch>
              <a:fillRect l="0" t="0" r="0" b="0"/>
            </a:stretch>
          </a:blipFill>
        </p:spPr>
      </p:sp>
      <p:sp>
        <p:nvSpPr>
          <p:cNvPr name="TextBox 4" id="4"/>
          <p:cNvSpPr txBox="true"/>
          <p:nvPr/>
        </p:nvSpPr>
        <p:spPr>
          <a:xfrm rot="0">
            <a:off x="918285"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ROBOTIC PROCESS AUTOMATION (RPA) FOR TEST</a:t>
            </a:r>
          </a:p>
        </p:txBody>
      </p:sp>
      <p:sp>
        <p:nvSpPr>
          <p:cNvPr name="TextBox 5" id="5"/>
          <p:cNvSpPr txBox="true"/>
          <p:nvPr/>
        </p:nvSpPr>
        <p:spPr>
          <a:xfrm rot="0">
            <a:off x="940109" y="3141937"/>
            <a:ext cx="7987661" cy="6435090"/>
          </a:xfrm>
          <a:prstGeom prst="rect">
            <a:avLst/>
          </a:prstGeom>
        </p:spPr>
        <p:txBody>
          <a:bodyPr anchor="t" rtlCol="false" tIns="0" lIns="0" bIns="0" rIns="0">
            <a:spAutoFit/>
          </a:bodyPr>
          <a:lstStyle/>
          <a:p>
            <a:pPr algn="l">
              <a:lnSpc>
                <a:spcPts val="3900"/>
              </a:lnSpc>
            </a:pPr>
            <a:r>
              <a:rPr lang="en-US" sz="2600">
                <a:solidFill>
                  <a:srgbClr val="2B2C30"/>
                </a:solidFill>
                <a:latin typeface="Public Sans"/>
                <a:ea typeface="Public Sans"/>
                <a:cs typeface="Public Sans"/>
                <a:sym typeface="Public Sans"/>
              </a:rPr>
              <a:t>Robotic Process Automation (RPA) is a technology that </a:t>
            </a:r>
            <a:r>
              <a:rPr lang="en-US" sz="2600" b="true">
                <a:solidFill>
                  <a:srgbClr val="2B2C30"/>
                </a:solidFill>
                <a:latin typeface="Public Sans Bold"/>
                <a:ea typeface="Public Sans Bold"/>
                <a:cs typeface="Public Sans Bold"/>
                <a:sym typeface="Public Sans Bold"/>
              </a:rPr>
              <a:t>automates repetitive, rule-based tasks using software robots</a:t>
            </a:r>
            <a:r>
              <a:rPr lang="en-US" sz="2600">
                <a:solidFill>
                  <a:srgbClr val="2B2C30"/>
                </a:solidFill>
                <a:latin typeface="Public Sans"/>
                <a:ea typeface="Public Sans"/>
                <a:cs typeface="Public Sans"/>
                <a:sym typeface="Public Sans"/>
              </a:rPr>
              <a:t>. In automated testing, RPA is used to streamline test execution and improve efficiency.</a:t>
            </a:r>
          </a:p>
          <a:p>
            <a:pPr algn="l">
              <a:lnSpc>
                <a:spcPts val="3900"/>
              </a:lnSpc>
            </a:pPr>
          </a:p>
          <a:p>
            <a:pPr algn="l" marL="561341" indent="-280670" lvl="1">
              <a:lnSpc>
                <a:spcPts val="3900"/>
              </a:lnSpc>
              <a:buFont typeface="Arial"/>
              <a:buChar char="•"/>
            </a:pPr>
            <a:r>
              <a:rPr lang="en-US" sz="2600">
                <a:solidFill>
                  <a:srgbClr val="2B2C30"/>
                </a:solidFill>
                <a:latin typeface="Public Sans"/>
                <a:ea typeface="Public Sans"/>
                <a:cs typeface="Public Sans"/>
                <a:sym typeface="Public Sans"/>
              </a:rPr>
              <a:t>Allows for low-code/no-code testing</a:t>
            </a:r>
          </a:p>
          <a:p>
            <a:pPr algn="l" marL="561341" indent="-280670" lvl="1">
              <a:lnSpc>
                <a:spcPts val="3900"/>
              </a:lnSpc>
              <a:buFont typeface="Arial"/>
              <a:buChar char="•"/>
            </a:pPr>
            <a:r>
              <a:rPr lang="en-US" sz="2600">
                <a:solidFill>
                  <a:srgbClr val="2B2C30"/>
                </a:solidFill>
                <a:latin typeface="Public Sans"/>
                <a:ea typeface="Public Sans"/>
                <a:cs typeface="Public Sans"/>
                <a:sym typeface="Public Sans"/>
              </a:rPr>
              <a:t>Highly Scalable</a:t>
            </a:r>
          </a:p>
          <a:p>
            <a:pPr algn="l" marL="561341" indent="-280670" lvl="1">
              <a:lnSpc>
                <a:spcPts val="3900"/>
              </a:lnSpc>
              <a:buFont typeface="Arial"/>
              <a:buChar char="•"/>
            </a:pPr>
            <a:r>
              <a:rPr lang="en-US" sz="2600">
                <a:solidFill>
                  <a:srgbClr val="2B2C30"/>
                </a:solidFill>
                <a:latin typeface="Public Sans"/>
                <a:ea typeface="Public Sans"/>
                <a:cs typeface="Public Sans"/>
                <a:sym typeface="Public Sans"/>
              </a:rPr>
              <a:t>Cost efficient (Selenium is free!!)</a:t>
            </a:r>
          </a:p>
          <a:p>
            <a:pPr algn="l">
              <a:lnSpc>
                <a:spcPts val="3900"/>
              </a:lnSpc>
            </a:pPr>
          </a:p>
          <a:p>
            <a:pPr algn="l">
              <a:lnSpc>
                <a:spcPts val="3900"/>
              </a:lnSpc>
            </a:pPr>
            <a:r>
              <a:rPr lang="en-US" sz="2600">
                <a:solidFill>
                  <a:srgbClr val="2B2C30"/>
                </a:solidFill>
                <a:latin typeface="Public Sans"/>
                <a:ea typeface="Public Sans"/>
                <a:cs typeface="Public Sans"/>
                <a:sym typeface="Public Sans"/>
              </a:rPr>
              <a:t>In my Project, I chose to use Selenium for my automated testing, due to familiarity and it’s ease of use.</a:t>
            </a:r>
          </a:p>
          <a:p>
            <a:pPr algn="l">
              <a:lnSpc>
                <a:spcPts val="39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940109"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1841864" y="2173849"/>
            <a:ext cx="4523242" cy="5252571"/>
          </a:xfrm>
          <a:custGeom>
            <a:avLst/>
            <a:gdLst/>
            <a:ahLst/>
            <a:cxnLst/>
            <a:rect r="r" b="b" t="t" l="l"/>
            <a:pathLst>
              <a:path h="5252571" w="4523242">
                <a:moveTo>
                  <a:pt x="0" y="0"/>
                </a:moveTo>
                <a:lnTo>
                  <a:pt x="4523241" y="0"/>
                </a:lnTo>
                <a:lnTo>
                  <a:pt x="4523241" y="5252570"/>
                </a:lnTo>
                <a:lnTo>
                  <a:pt x="0" y="5252570"/>
                </a:lnTo>
                <a:lnTo>
                  <a:pt x="0" y="0"/>
                </a:lnTo>
                <a:close/>
              </a:path>
            </a:pathLst>
          </a:custGeom>
          <a:blipFill>
            <a:blip r:embed="rId2"/>
            <a:stretch>
              <a:fillRect l="0" t="0" r="0" b="0"/>
            </a:stretch>
          </a:blipFill>
        </p:spPr>
      </p:sp>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1577"/>
          <a:stretch>
            <a:fillRect/>
          </a:stretch>
        </p:blipFill>
        <p:spPr>
          <a:xfrm flipH="false" flipV="false" rot="0">
            <a:off x="1028700" y="1965957"/>
            <a:ext cx="8747506" cy="4842860"/>
          </a:xfrm>
          <a:prstGeom prst="rect">
            <a:avLst/>
          </a:prstGeom>
        </p:spPr>
      </p:pic>
      <p:sp>
        <p:nvSpPr>
          <p:cNvPr name="TextBox 5" id="5"/>
          <p:cNvSpPr txBox="true"/>
          <p:nvPr/>
        </p:nvSpPr>
        <p:spPr>
          <a:xfrm rot="0">
            <a:off x="918285"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ROBOTIC PROCESS AUTOMATION (RPA) FOR TEST</a:t>
            </a:r>
          </a:p>
        </p:txBody>
      </p:sp>
      <p:sp>
        <p:nvSpPr>
          <p:cNvPr name="TextBox 6" id="6"/>
          <p:cNvSpPr txBox="true"/>
          <p:nvPr/>
        </p:nvSpPr>
        <p:spPr>
          <a:xfrm rot="0">
            <a:off x="13225928" y="1751645"/>
            <a:ext cx="1755113" cy="278135"/>
          </a:xfrm>
          <a:prstGeom prst="rect">
            <a:avLst/>
          </a:prstGeom>
        </p:spPr>
        <p:txBody>
          <a:bodyPr anchor="t" rtlCol="false" tIns="0" lIns="0" bIns="0" rIns="0">
            <a:spAutoFit/>
          </a:bodyPr>
          <a:lstStyle/>
          <a:p>
            <a:pPr algn="l">
              <a:lnSpc>
                <a:spcPts val="2268"/>
              </a:lnSpc>
            </a:pPr>
            <a:r>
              <a:rPr lang="en-US" sz="1512">
                <a:solidFill>
                  <a:srgbClr val="2B2C30"/>
                </a:solidFill>
                <a:latin typeface="Public Sans"/>
                <a:ea typeface="Public Sans"/>
                <a:cs typeface="Public Sans"/>
                <a:sym typeface="Public Sans"/>
              </a:rPr>
              <a:t>rpa_tests.py (part)</a:t>
            </a:r>
          </a:p>
        </p:txBody>
      </p:sp>
      <p:sp>
        <p:nvSpPr>
          <p:cNvPr name="TextBox 7" id="7"/>
          <p:cNvSpPr txBox="true"/>
          <p:nvPr/>
        </p:nvSpPr>
        <p:spPr>
          <a:xfrm rot="0">
            <a:off x="853755" y="7550244"/>
            <a:ext cx="16580491" cy="207454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I set up Selenium to work with Chrome using its webdriver_manager, and tested for multiple testcases for my login and register forms.</a:t>
            </a:r>
          </a:p>
          <a:p>
            <a:pPr algn="l">
              <a:lnSpc>
                <a:spcPts val="4199"/>
              </a:lnSpc>
            </a:pPr>
          </a:p>
          <a:p>
            <a:pPr algn="l">
              <a:lnSpc>
                <a:spcPts val="4199"/>
              </a:lnSpc>
            </a:pPr>
            <a:r>
              <a:rPr lang="en-US" sz="2799">
                <a:solidFill>
                  <a:srgbClr val="2B2C30"/>
                </a:solidFill>
                <a:latin typeface="Public Sans"/>
                <a:ea typeface="Public Sans"/>
                <a:cs typeface="Public Sans"/>
                <a:sym typeface="Public Sans"/>
              </a:rPr>
              <a:t>Have a look at the demo!</a:t>
            </a:r>
            <a:r>
              <a:rPr lang="en-US" sz="2799">
                <a:solidFill>
                  <a:srgbClr val="2B2C30"/>
                </a:solidFill>
                <a:latin typeface="Public Sans"/>
                <a:ea typeface="Public Sans"/>
                <a:cs typeface="Public Sans"/>
                <a:sym typeface="Public Sans"/>
              </a:rPr>
              <a:t> </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8.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660289" y="3470307"/>
            <a:ext cx="16242893" cy="2952110"/>
          </a:xfrm>
          <a:prstGeom prst="rect">
            <a:avLst/>
          </a:prstGeom>
        </p:spPr>
        <p:txBody>
          <a:bodyPr anchor="t" rtlCol="false" tIns="0" lIns="0" bIns="0" rIns="0">
            <a:spAutoFit/>
          </a:bodyPr>
          <a:lstStyle/>
          <a:p>
            <a:pPr algn="ctr">
              <a:lnSpc>
                <a:spcPts val="7865"/>
              </a:lnSpc>
            </a:pPr>
            <a:r>
              <a:rPr lang="en-US" sz="6050" spc="30">
                <a:solidFill>
                  <a:srgbClr val="2B2C30"/>
                </a:solidFill>
                <a:latin typeface="Playfair Display"/>
                <a:ea typeface="Playfair Display"/>
                <a:cs typeface="Playfair Display"/>
                <a:sym typeface="Playfair Display"/>
              </a:rPr>
              <a:t>Develop an interactive web application for Deep learning with Flask, model serving, Docker and DevOps Best Practices.</a:t>
            </a:r>
          </a:p>
        </p:txBody>
      </p:sp>
      <p:sp>
        <p:nvSpPr>
          <p:cNvPr name="TextBox 3" id="3"/>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TASK</a:t>
            </a:r>
          </a:p>
        </p:txBody>
      </p:sp>
      <p:sp>
        <p:nvSpPr>
          <p:cNvPr name="AutoShape 4" id="4"/>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6040827" y="2137301"/>
            <a:ext cx="6206346" cy="6012397"/>
          </a:xfrm>
          <a:custGeom>
            <a:avLst/>
            <a:gdLst/>
            <a:ahLst/>
            <a:cxnLst/>
            <a:rect r="r" b="b" t="t" l="l"/>
            <a:pathLst>
              <a:path h="6012397" w="6206346">
                <a:moveTo>
                  <a:pt x="0" y="0"/>
                </a:moveTo>
                <a:lnTo>
                  <a:pt x="6206346" y="0"/>
                </a:lnTo>
                <a:lnTo>
                  <a:pt x="6206346" y="6012398"/>
                </a:lnTo>
                <a:lnTo>
                  <a:pt x="0" y="6012398"/>
                </a:lnTo>
                <a:lnTo>
                  <a:pt x="0" y="0"/>
                </a:lnTo>
                <a:close/>
              </a:path>
            </a:pathLst>
          </a:custGeom>
          <a:blipFill>
            <a:blip r:embed="rId2"/>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PRE-PLANNING (IDEATION)</a:t>
            </a:r>
          </a:p>
        </p:txBody>
      </p:sp>
      <p:sp>
        <p:nvSpPr>
          <p:cNvPr name="TextBox 5" id="5"/>
          <p:cNvSpPr txBox="true"/>
          <p:nvPr/>
        </p:nvSpPr>
        <p:spPr>
          <a:xfrm rot="0">
            <a:off x="1028700" y="8610376"/>
            <a:ext cx="16580491" cy="102679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Before starting any planning, I ideated on the theme that I would like my project to have, and its target audience. I decided on an app to help young kids learn their English letters in a fun way!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5020144" y="2171924"/>
            <a:ext cx="8173705" cy="5943153"/>
          </a:xfrm>
          <a:custGeom>
            <a:avLst/>
            <a:gdLst/>
            <a:ahLst/>
            <a:cxnLst/>
            <a:rect r="r" b="b" t="t" l="l"/>
            <a:pathLst>
              <a:path h="5943153" w="8173705">
                <a:moveTo>
                  <a:pt x="0" y="0"/>
                </a:moveTo>
                <a:lnTo>
                  <a:pt x="8173705" y="0"/>
                </a:lnTo>
                <a:lnTo>
                  <a:pt x="8173705" y="5943152"/>
                </a:lnTo>
                <a:lnTo>
                  <a:pt x="0" y="5943152"/>
                </a:lnTo>
                <a:lnTo>
                  <a:pt x="0" y="0"/>
                </a:lnTo>
                <a:close/>
              </a:path>
            </a:pathLst>
          </a:custGeom>
          <a:blipFill>
            <a:blip r:embed="rId2"/>
            <a:stretch>
              <a:fillRect l="0" t="-456" r="0" b="-456"/>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PRE-PLANNING (SCRUM BOARD)</a:t>
            </a:r>
          </a:p>
        </p:txBody>
      </p:sp>
      <p:sp>
        <p:nvSpPr>
          <p:cNvPr name="TextBox 5" id="5"/>
          <p:cNvSpPr txBox="true"/>
          <p:nvPr/>
        </p:nvSpPr>
        <p:spPr>
          <a:xfrm rot="0">
            <a:off x="1028700" y="8610376"/>
            <a:ext cx="16580491" cy="102679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In order to prepare for the project efficiently, I first created a SCRUM board with GitLab, to ideate, identify user needs, and break down large Product Backlog Items (PBIs) to smaller tasks.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177070" y="2504490"/>
            <a:ext cx="5365558" cy="5281194"/>
          </a:xfrm>
          <a:custGeom>
            <a:avLst/>
            <a:gdLst/>
            <a:ahLst/>
            <a:cxnLst/>
            <a:rect r="r" b="b" t="t" l="l"/>
            <a:pathLst>
              <a:path h="5281194" w="5365558">
                <a:moveTo>
                  <a:pt x="0" y="0"/>
                </a:moveTo>
                <a:lnTo>
                  <a:pt x="5365558" y="0"/>
                </a:lnTo>
                <a:lnTo>
                  <a:pt x="5365558" y="5281195"/>
                </a:lnTo>
                <a:lnTo>
                  <a:pt x="0" y="5281195"/>
                </a:lnTo>
                <a:lnTo>
                  <a:pt x="0" y="0"/>
                </a:lnTo>
                <a:close/>
              </a:path>
            </a:pathLst>
          </a:custGeom>
          <a:blipFill>
            <a:blip r:embed="rId2"/>
            <a:stretch>
              <a:fillRect l="0" t="0" r="0" b="0"/>
            </a:stretch>
          </a:blipFill>
        </p:spPr>
      </p:sp>
      <p:grpSp>
        <p:nvGrpSpPr>
          <p:cNvPr name="Group 4" id="4"/>
          <p:cNvGrpSpPr/>
          <p:nvPr/>
        </p:nvGrpSpPr>
        <p:grpSpPr>
          <a:xfrm rot="0">
            <a:off x="6786865" y="2504490"/>
            <a:ext cx="10472435" cy="5281194"/>
            <a:chOff x="0" y="0"/>
            <a:chExt cx="2758172" cy="1390932"/>
          </a:xfrm>
        </p:grpSpPr>
        <p:sp>
          <p:nvSpPr>
            <p:cNvPr name="Freeform 5" id="5"/>
            <p:cNvSpPr/>
            <p:nvPr/>
          </p:nvSpPr>
          <p:spPr>
            <a:xfrm flipH="false" flipV="false" rot="0">
              <a:off x="0" y="0"/>
              <a:ext cx="2758172" cy="1390932"/>
            </a:xfrm>
            <a:custGeom>
              <a:avLst/>
              <a:gdLst/>
              <a:ahLst/>
              <a:cxnLst/>
              <a:rect r="r" b="b" t="t" l="l"/>
              <a:pathLst>
                <a:path h="1390932" w="2758172">
                  <a:moveTo>
                    <a:pt x="37703" y="0"/>
                  </a:moveTo>
                  <a:lnTo>
                    <a:pt x="2720470" y="0"/>
                  </a:lnTo>
                  <a:cubicBezTo>
                    <a:pt x="2741292" y="0"/>
                    <a:pt x="2758172" y="16880"/>
                    <a:pt x="2758172" y="37703"/>
                  </a:cubicBezTo>
                  <a:lnTo>
                    <a:pt x="2758172" y="1353229"/>
                  </a:lnTo>
                  <a:cubicBezTo>
                    <a:pt x="2758172" y="1363229"/>
                    <a:pt x="2754200" y="1372818"/>
                    <a:pt x="2747129" y="1379889"/>
                  </a:cubicBezTo>
                  <a:cubicBezTo>
                    <a:pt x="2740059" y="1386960"/>
                    <a:pt x="2730469" y="1390932"/>
                    <a:pt x="2720470" y="1390932"/>
                  </a:cubicBezTo>
                  <a:lnTo>
                    <a:pt x="37703" y="1390932"/>
                  </a:lnTo>
                  <a:cubicBezTo>
                    <a:pt x="27703" y="1390932"/>
                    <a:pt x="18113" y="1386960"/>
                    <a:pt x="11043" y="1379889"/>
                  </a:cubicBezTo>
                  <a:cubicBezTo>
                    <a:pt x="3972" y="1372818"/>
                    <a:pt x="0" y="1363229"/>
                    <a:pt x="0" y="1353229"/>
                  </a:cubicBezTo>
                  <a:lnTo>
                    <a:pt x="0" y="37703"/>
                  </a:lnTo>
                  <a:cubicBezTo>
                    <a:pt x="0" y="27703"/>
                    <a:pt x="3972" y="18113"/>
                    <a:pt x="11043" y="11043"/>
                  </a:cubicBezTo>
                  <a:cubicBezTo>
                    <a:pt x="18113" y="3972"/>
                    <a:pt x="27703" y="0"/>
                    <a:pt x="37703" y="0"/>
                  </a:cubicBezTo>
                  <a:close/>
                </a:path>
              </a:pathLst>
            </a:custGeom>
            <a:solidFill>
              <a:srgbClr val="E1DFCC"/>
            </a:solidFill>
          </p:spPr>
        </p:sp>
        <p:sp>
          <p:nvSpPr>
            <p:cNvPr name="TextBox 6" id="6"/>
            <p:cNvSpPr txBox="true"/>
            <p:nvPr/>
          </p:nvSpPr>
          <p:spPr>
            <a:xfrm>
              <a:off x="0" y="9525"/>
              <a:ext cx="2758172" cy="1381407"/>
            </a:xfrm>
            <a:prstGeom prst="rect">
              <a:avLst/>
            </a:prstGeom>
          </p:spPr>
          <p:txBody>
            <a:bodyPr anchor="ctr" rtlCol="false" tIns="50800" lIns="50800" bIns="50800" rIns="50800"/>
            <a:lstStyle/>
            <a:p>
              <a:pPr algn="ctr">
                <a:lnSpc>
                  <a:spcPts val="2120"/>
                </a:lnSpc>
              </a:pPr>
            </a:p>
          </p:txBody>
        </p:sp>
      </p:grpSp>
      <p:sp>
        <p:nvSpPr>
          <p:cNvPr name="Freeform 7" id="7"/>
          <p:cNvSpPr/>
          <p:nvPr/>
        </p:nvSpPr>
        <p:spPr>
          <a:xfrm flipH="false" flipV="false" rot="0">
            <a:off x="7314659" y="4268353"/>
            <a:ext cx="3658681" cy="1750295"/>
          </a:xfrm>
          <a:custGeom>
            <a:avLst/>
            <a:gdLst/>
            <a:ahLst/>
            <a:cxnLst/>
            <a:rect r="r" b="b" t="t" l="l"/>
            <a:pathLst>
              <a:path h="1750295" w="3658681">
                <a:moveTo>
                  <a:pt x="0" y="0"/>
                </a:moveTo>
                <a:lnTo>
                  <a:pt x="3658682" y="0"/>
                </a:lnTo>
                <a:lnTo>
                  <a:pt x="3658682" y="1750294"/>
                </a:lnTo>
                <a:lnTo>
                  <a:pt x="0" y="1750294"/>
                </a:lnTo>
                <a:lnTo>
                  <a:pt x="0" y="0"/>
                </a:lnTo>
                <a:close/>
              </a:path>
            </a:pathLst>
          </a:custGeom>
          <a:blipFill>
            <a:blip r:embed="rId3"/>
            <a:stretch>
              <a:fillRect l="0" t="0" r="0" b="0"/>
            </a:stretch>
          </a:blipFill>
        </p:spPr>
      </p:sp>
      <p:sp>
        <p:nvSpPr>
          <p:cNvPr name="Freeform 8" id="8"/>
          <p:cNvSpPr/>
          <p:nvPr/>
        </p:nvSpPr>
        <p:spPr>
          <a:xfrm flipH="false" flipV="false" rot="0">
            <a:off x="12267254" y="3072123"/>
            <a:ext cx="3841958" cy="1498256"/>
          </a:xfrm>
          <a:custGeom>
            <a:avLst/>
            <a:gdLst/>
            <a:ahLst/>
            <a:cxnLst/>
            <a:rect r="r" b="b" t="t" l="l"/>
            <a:pathLst>
              <a:path h="1498256" w="3841958">
                <a:moveTo>
                  <a:pt x="0" y="0"/>
                </a:moveTo>
                <a:lnTo>
                  <a:pt x="3841958" y="0"/>
                </a:lnTo>
                <a:lnTo>
                  <a:pt x="3841958" y="1498256"/>
                </a:lnTo>
                <a:lnTo>
                  <a:pt x="0" y="1498256"/>
                </a:lnTo>
                <a:lnTo>
                  <a:pt x="0" y="0"/>
                </a:lnTo>
                <a:close/>
              </a:path>
            </a:pathLst>
          </a:custGeom>
          <a:blipFill>
            <a:blip r:embed="rId4"/>
            <a:stretch>
              <a:fillRect l="0" t="0" r="0" b="0"/>
            </a:stretch>
          </a:blipFill>
        </p:spPr>
      </p:sp>
      <p:sp>
        <p:nvSpPr>
          <p:cNvPr name="Freeform 9" id="9"/>
          <p:cNvSpPr/>
          <p:nvPr/>
        </p:nvSpPr>
        <p:spPr>
          <a:xfrm flipH="false" flipV="false" rot="0">
            <a:off x="12064400" y="6123919"/>
            <a:ext cx="4247666" cy="1022414"/>
          </a:xfrm>
          <a:custGeom>
            <a:avLst/>
            <a:gdLst/>
            <a:ahLst/>
            <a:cxnLst/>
            <a:rect r="r" b="b" t="t" l="l"/>
            <a:pathLst>
              <a:path h="1022414" w="4247666">
                <a:moveTo>
                  <a:pt x="0" y="0"/>
                </a:moveTo>
                <a:lnTo>
                  <a:pt x="4247666" y="0"/>
                </a:lnTo>
                <a:lnTo>
                  <a:pt x="4247666" y="1022414"/>
                </a:lnTo>
                <a:lnTo>
                  <a:pt x="0" y="1022414"/>
                </a:lnTo>
                <a:lnTo>
                  <a:pt x="0" y="0"/>
                </a:lnTo>
                <a:close/>
              </a:path>
            </a:pathLst>
          </a:custGeom>
          <a:blipFill>
            <a:blip r:embed="rId5"/>
            <a:stretch>
              <a:fillRect l="0" t="0" r="0" b="0"/>
            </a:stretch>
          </a:blipFill>
        </p:spPr>
      </p:sp>
      <p:sp>
        <p:nvSpPr>
          <p:cNvPr name="Freeform 10" id="10"/>
          <p:cNvSpPr/>
          <p:nvPr/>
        </p:nvSpPr>
        <p:spPr>
          <a:xfrm flipH="false" flipV="false" rot="0">
            <a:off x="7788577" y="6180572"/>
            <a:ext cx="1593914" cy="1015340"/>
          </a:xfrm>
          <a:custGeom>
            <a:avLst/>
            <a:gdLst/>
            <a:ahLst/>
            <a:cxnLst/>
            <a:rect r="r" b="b" t="t" l="l"/>
            <a:pathLst>
              <a:path h="1015340" w="1593914">
                <a:moveTo>
                  <a:pt x="0" y="0"/>
                </a:moveTo>
                <a:lnTo>
                  <a:pt x="1593914" y="0"/>
                </a:lnTo>
                <a:lnTo>
                  <a:pt x="1593914" y="1015341"/>
                </a:lnTo>
                <a:lnTo>
                  <a:pt x="0" y="1015341"/>
                </a:lnTo>
                <a:lnTo>
                  <a:pt x="0" y="0"/>
                </a:lnTo>
                <a:close/>
              </a:path>
            </a:pathLst>
          </a:custGeom>
          <a:blipFill>
            <a:blip r:embed="rId6"/>
            <a:stretch>
              <a:fillRect l="0" t="0" r="0" b="0"/>
            </a:stretch>
          </a:blipFill>
        </p:spPr>
      </p:sp>
      <p:sp>
        <p:nvSpPr>
          <p:cNvPr name="TextBox 11" id="11"/>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PRE-PLANNING (GIT SETUP &amp; TECH STACK)</a:t>
            </a:r>
          </a:p>
        </p:txBody>
      </p:sp>
      <p:sp>
        <p:nvSpPr>
          <p:cNvPr name="TextBox 12" id="12"/>
          <p:cNvSpPr txBox="true"/>
          <p:nvPr/>
        </p:nvSpPr>
        <p:spPr>
          <a:xfrm rot="0">
            <a:off x="1028700" y="8610376"/>
            <a:ext cx="16580491" cy="102679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I then created my repository, and created the core branches that would make up my project. Thereafter, I decided on the tech stack that would make my project happen.</a:t>
            </a:r>
          </a:p>
        </p:txBody>
      </p:sp>
      <p:sp>
        <p:nvSpPr>
          <p:cNvPr name="TextBox 13" id="13"/>
          <p:cNvSpPr txBox="true"/>
          <p:nvPr/>
        </p:nvSpPr>
        <p:spPr>
          <a:xfrm rot="0">
            <a:off x="7411003" y="7300688"/>
            <a:ext cx="2349061" cy="343544"/>
          </a:xfrm>
          <a:prstGeom prst="rect">
            <a:avLst/>
          </a:prstGeom>
        </p:spPr>
        <p:txBody>
          <a:bodyPr anchor="t" rtlCol="false" tIns="0" lIns="0" bIns="0" rIns="0">
            <a:spAutoFit/>
          </a:bodyPr>
          <a:lstStyle/>
          <a:p>
            <a:pPr algn="l">
              <a:lnSpc>
                <a:spcPts val="2883"/>
              </a:lnSpc>
            </a:pPr>
            <a:r>
              <a:rPr lang="en-US" sz="1922">
                <a:solidFill>
                  <a:srgbClr val="2B2C30"/>
                </a:solidFill>
                <a:latin typeface="Public Sans"/>
                <a:ea typeface="Public Sans"/>
                <a:cs typeface="Public Sans"/>
                <a:sym typeface="Public Sans"/>
              </a:rPr>
              <a:t>(Tensorfow/Serving)</a:t>
            </a:r>
          </a:p>
        </p:txBody>
      </p:sp>
      <p:sp>
        <p:nvSpPr>
          <p:cNvPr name="TextBox 14" id="14"/>
          <p:cNvSpPr txBox="true"/>
          <p:nvPr/>
        </p:nvSpPr>
        <p:spPr>
          <a:xfrm rot="0">
            <a:off x="7699768" y="3790794"/>
            <a:ext cx="2349061" cy="345867"/>
          </a:xfrm>
          <a:prstGeom prst="rect">
            <a:avLst/>
          </a:prstGeom>
        </p:spPr>
        <p:txBody>
          <a:bodyPr anchor="t" rtlCol="false" tIns="0" lIns="0" bIns="0" rIns="0">
            <a:spAutoFit/>
          </a:bodyPr>
          <a:lstStyle/>
          <a:p>
            <a:pPr algn="l">
              <a:lnSpc>
                <a:spcPts val="2883"/>
              </a:lnSpc>
            </a:pPr>
            <a:r>
              <a:rPr lang="en-US" b="true" sz="1922">
                <a:solidFill>
                  <a:srgbClr val="2B2C30"/>
                </a:solidFill>
                <a:latin typeface="Public Sans Bold"/>
                <a:ea typeface="Public Sans Bold"/>
                <a:cs typeface="Public Sans Bold"/>
                <a:sym typeface="Public Sans Bold"/>
              </a:rPr>
              <a:t>Dockerised Models</a:t>
            </a:r>
          </a:p>
        </p:txBody>
      </p:sp>
      <p:sp>
        <p:nvSpPr>
          <p:cNvPr name="TextBox 15" id="15"/>
          <p:cNvSpPr txBox="true"/>
          <p:nvPr/>
        </p:nvSpPr>
        <p:spPr>
          <a:xfrm rot="0">
            <a:off x="13013703" y="2611055"/>
            <a:ext cx="2349061" cy="345867"/>
          </a:xfrm>
          <a:prstGeom prst="rect">
            <a:avLst/>
          </a:prstGeom>
        </p:spPr>
        <p:txBody>
          <a:bodyPr anchor="t" rtlCol="false" tIns="0" lIns="0" bIns="0" rIns="0">
            <a:spAutoFit/>
          </a:bodyPr>
          <a:lstStyle/>
          <a:p>
            <a:pPr algn="ctr">
              <a:lnSpc>
                <a:spcPts val="2883"/>
              </a:lnSpc>
            </a:pPr>
            <a:r>
              <a:rPr lang="en-US" b="true" sz="1922">
                <a:solidFill>
                  <a:srgbClr val="2B2C30"/>
                </a:solidFill>
                <a:latin typeface="Public Sans Bold"/>
                <a:ea typeface="Public Sans Bold"/>
                <a:cs typeface="Public Sans Bold"/>
                <a:sym typeface="Public Sans Bold"/>
              </a:rPr>
              <a:t>Server</a:t>
            </a:r>
          </a:p>
        </p:txBody>
      </p:sp>
      <p:sp>
        <p:nvSpPr>
          <p:cNvPr name="TextBox 16" id="16"/>
          <p:cNvSpPr txBox="true"/>
          <p:nvPr/>
        </p:nvSpPr>
        <p:spPr>
          <a:xfrm rot="0">
            <a:off x="12933663" y="4627529"/>
            <a:ext cx="2349061" cy="345867"/>
          </a:xfrm>
          <a:prstGeom prst="rect">
            <a:avLst/>
          </a:prstGeom>
        </p:spPr>
        <p:txBody>
          <a:bodyPr anchor="t" rtlCol="false" tIns="0" lIns="0" bIns="0" rIns="0">
            <a:spAutoFit/>
          </a:bodyPr>
          <a:lstStyle/>
          <a:p>
            <a:pPr algn="ctr">
              <a:lnSpc>
                <a:spcPts val="2883"/>
              </a:lnSpc>
            </a:pPr>
            <a:r>
              <a:rPr lang="en-US" sz="1922">
                <a:solidFill>
                  <a:srgbClr val="2B2C30"/>
                </a:solidFill>
                <a:latin typeface="Public Sans"/>
                <a:ea typeface="Public Sans"/>
                <a:cs typeface="Public Sans"/>
                <a:sym typeface="Public Sans"/>
              </a:rPr>
              <a:t>Flask</a:t>
            </a:r>
          </a:p>
        </p:txBody>
      </p:sp>
      <p:sp>
        <p:nvSpPr>
          <p:cNvPr name="TextBox 17" id="17"/>
          <p:cNvSpPr txBox="true"/>
          <p:nvPr/>
        </p:nvSpPr>
        <p:spPr>
          <a:xfrm rot="0">
            <a:off x="12933663" y="5728472"/>
            <a:ext cx="2349061" cy="345867"/>
          </a:xfrm>
          <a:prstGeom prst="rect">
            <a:avLst/>
          </a:prstGeom>
        </p:spPr>
        <p:txBody>
          <a:bodyPr anchor="t" rtlCol="false" tIns="0" lIns="0" bIns="0" rIns="0">
            <a:spAutoFit/>
          </a:bodyPr>
          <a:lstStyle/>
          <a:p>
            <a:pPr algn="ctr">
              <a:lnSpc>
                <a:spcPts val="2883"/>
              </a:lnSpc>
            </a:pPr>
            <a:r>
              <a:rPr lang="en-US" b="true" sz="1922">
                <a:solidFill>
                  <a:srgbClr val="2B2C30"/>
                </a:solidFill>
                <a:latin typeface="Public Sans Bold"/>
                <a:ea typeface="Public Sans Bold"/>
                <a:cs typeface="Public Sans Bold"/>
                <a:sym typeface="Public Sans Bold"/>
              </a:rPr>
              <a:t>Database</a:t>
            </a:r>
          </a:p>
        </p:txBody>
      </p:sp>
      <p:sp>
        <p:nvSpPr>
          <p:cNvPr name="TextBox 18" id="18"/>
          <p:cNvSpPr txBox="true"/>
          <p:nvPr/>
        </p:nvSpPr>
        <p:spPr>
          <a:xfrm rot="0">
            <a:off x="12933663" y="7138763"/>
            <a:ext cx="2349061" cy="345867"/>
          </a:xfrm>
          <a:prstGeom prst="rect">
            <a:avLst/>
          </a:prstGeom>
        </p:spPr>
        <p:txBody>
          <a:bodyPr anchor="t" rtlCol="false" tIns="0" lIns="0" bIns="0" rIns="0">
            <a:spAutoFit/>
          </a:bodyPr>
          <a:lstStyle/>
          <a:p>
            <a:pPr algn="ctr">
              <a:lnSpc>
                <a:spcPts val="2883"/>
              </a:lnSpc>
            </a:pPr>
            <a:r>
              <a:rPr lang="en-US" sz="1922">
                <a:solidFill>
                  <a:srgbClr val="2B2C30"/>
                </a:solidFill>
                <a:latin typeface="Public Sans"/>
                <a:ea typeface="Public Sans"/>
                <a:cs typeface="Public Sans"/>
                <a:sym typeface="Public Sans"/>
              </a:rPr>
              <a:t>AWS Supabase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7229950" y="2102799"/>
            <a:ext cx="9593078" cy="5914303"/>
          </a:xfrm>
          <a:custGeom>
            <a:avLst/>
            <a:gdLst/>
            <a:ahLst/>
            <a:cxnLst/>
            <a:rect r="r" b="b" t="t" l="l"/>
            <a:pathLst>
              <a:path h="5914303" w="9593078">
                <a:moveTo>
                  <a:pt x="0" y="0"/>
                </a:moveTo>
                <a:lnTo>
                  <a:pt x="9593078" y="0"/>
                </a:lnTo>
                <a:lnTo>
                  <a:pt x="9593078" y="5914303"/>
                </a:lnTo>
                <a:lnTo>
                  <a:pt x="0" y="5914303"/>
                </a:lnTo>
                <a:lnTo>
                  <a:pt x="0" y="0"/>
                </a:lnTo>
                <a:close/>
              </a:path>
            </a:pathLst>
          </a:custGeom>
          <a:blipFill>
            <a:blip r:embed="rId2"/>
            <a:stretch>
              <a:fillRect l="0" t="-79" r="0" b="-79"/>
            </a:stretch>
          </a:blipFill>
        </p:spPr>
      </p:sp>
      <p:sp>
        <p:nvSpPr>
          <p:cNvPr name="Freeform 4" id="4"/>
          <p:cNvSpPr/>
          <p:nvPr/>
        </p:nvSpPr>
        <p:spPr>
          <a:xfrm flipH="false" flipV="false" rot="0">
            <a:off x="890864" y="3748095"/>
            <a:ext cx="5140964" cy="2790809"/>
          </a:xfrm>
          <a:custGeom>
            <a:avLst/>
            <a:gdLst/>
            <a:ahLst/>
            <a:cxnLst/>
            <a:rect r="r" b="b" t="t" l="l"/>
            <a:pathLst>
              <a:path h="2790809" w="5140964">
                <a:moveTo>
                  <a:pt x="0" y="0"/>
                </a:moveTo>
                <a:lnTo>
                  <a:pt x="5140964" y="0"/>
                </a:lnTo>
                <a:lnTo>
                  <a:pt x="5140964" y="2790810"/>
                </a:lnTo>
                <a:lnTo>
                  <a:pt x="0" y="2790810"/>
                </a:lnTo>
                <a:lnTo>
                  <a:pt x="0" y="0"/>
                </a:lnTo>
                <a:close/>
              </a:path>
            </a:pathLst>
          </a:custGeom>
          <a:blipFill>
            <a:blip r:embed="rId3"/>
            <a:stretch>
              <a:fillRect l="0" t="0" r="0" b="0"/>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PRE-PLANNING (AWS SUPABASE SETUP)</a:t>
            </a:r>
          </a:p>
        </p:txBody>
      </p:sp>
      <p:sp>
        <p:nvSpPr>
          <p:cNvPr name="TextBox 6" id="6"/>
          <p:cNvSpPr txBox="true"/>
          <p:nvPr/>
        </p:nvSpPr>
        <p:spPr>
          <a:xfrm rot="0">
            <a:off x="1028700" y="8440102"/>
            <a:ext cx="16580491" cy="155067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After the tech stack was decided, I planned out my database schema as shown above, with Users being the central table that all other tables would reference. This makes it easy to manage FK references, and operations like ON DELETE CASCADE when I have to remove a user.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9122171" y="2299332"/>
            <a:ext cx="5945502" cy="6021241"/>
          </a:xfrm>
          <a:custGeom>
            <a:avLst/>
            <a:gdLst/>
            <a:ahLst/>
            <a:cxnLst/>
            <a:rect r="r" b="b" t="t" l="l"/>
            <a:pathLst>
              <a:path h="6021241" w="5945502">
                <a:moveTo>
                  <a:pt x="0" y="0"/>
                </a:moveTo>
                <a:lnTo>
                  <a:pt x="5945502" y="0"/>
                </a:lnTo>
                <a:lnTo>
                  <a:pt x="5945502" y="6021242"/>
                </a:lnTo>
                <a:lnTo>
                  <a:pt x="0" y="6021242"/>
                </a:lnTo>
                <a:lnTo>
                  <a:pt x="0" y="0"/>
                </a:lnTo>
                <a:close/>
              </a:path>
            </a:pathLst>
          </a:custGeom>
          <a:blipFill>
            <a:blip r:embed="rId2"/>
            <a:stretch>
              <a:fillRect l="0" t="0" r="0" b="0"/>
            </a:stretch>
          </a:blipFill>
        </p:spPr>
      </p:sp>
      <p:sp>
        <p:nvSpPr>
          <p:cNvPr name="Freeform 4" id="4"/>
          <p:cNvSpPr/>
          <p:nvPr/>
        </p:nvSpPr>
        <p:spPr>
          <a:xfrm flipH="false" flipV="false" rot="0">
            <a:off x="2363578" y="6995778"/>
            <a:ext cx="5219694" cy="1324795"/>
          </a:xfrm>
          <a:custGeom>
            <a:avLst/>
            <a:gdLst/>
            <a:ahLst/>
            <a:cxnLst/>
            <a:rect r="r" b="b" t="t" l="l"/>
            <a:pathLst>
              <a:path h="1324795" w="5219694">
                <a:moveTo>
                  <a:pt x="0" y="0"/>
                </a:moveTo>
                <a:lnTo>
                  <a:pt x="5219694" y="0"/>
                </a:lnTo>
                <a:lnTo>
                  <a:pt x="5219694" y="1324796"/>
                </a:lnTo>
                <a:lnTo>
                  <a:pt x="0" y="1324796"/>
                </a:lnTo>
                <a:lnTo>
                  <a:pt x="0" y="0"/>
                </a:lnTo>
                <a:close/>
              </a:path>
            </a:pathLst>
          </a:custGeom>
          <a:blipFill>
            <a:blip r:embed="rId3"/>
            <a:stretch>
              <a:fillRect l="0" t="0" r="0" b="0"/>
            </a:stretch>
          </a:blipFill>
        </p:spPr>
      </p:sp>
      <p:sp>
        <p:nvSpPr>
          <p:cNvPr name="Freeform 5" id="5"/>
          <p:cNvSpPr/>
          <p:nvPr/>
        </p:nvSpPr>
        <p:spPr>
          <a:xfrm flipH="false" flipV="false" rot="0">
            <a:off x="2363578" y="2299332"/>
            <a:ext cx="5219694" cy="4319297"/>
          </a:xfrm>
          <a:custGeom>
            <a:avLst/>
            <a:gdLst/>
            <a:ahLst/>
            <a:cxnLst/>
            <a:rect r="r" b="b" t="t" l="l"/>
            <a:pathLst>
              <a:path h="4319297" w="5219694">
                <a:moveTo>
                  <a:pt x="0" y="0"/>
                </a:moveTo>
                <a:lnTo>
                  <a:pt x="5219694" y="0"/>
                </a:lnTo>
                <a:lnTo>
                  <a:pt x="5219694" y="4319297"/>
                </a:lnTo>
                <a:lnTo>
                  <a:pt x="0" y="4319297"/>
                </a:lnTo>
                <a:lnTo>
                  <a:pt x="0" y="0"/>
                </a:lnTo>
                <a:close/>
              </a:path>
            </a:pathLst>
          </a:custGeom>
          <a:blipFill>
            <a:blip r:embed="rId4"/>
            <a:stretch>
              <a:fillRect l="0" t="0" r="0" b="0"/>
            </a:stretch>
          </a:blipFill>
        </p:spPr>
      </p:sp>
      <p:sp>
        <p:nvSpPr>
          <p:cNvPr name="TextBox 6" id="6"/>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IMPLEMENTATION (DOCKER COMPOSE SETUP)</a:t>
            </a:r>
          </a:p>
        </p:txBody>
      </p:sp>
      <p:sp>
        <p:nvSpPr>
          <p:cNvPr name="TextBox 7" id="7"/>
          <p:cNvSpPr txBox="true"/>
          <p:nvPr/>
        </p:nvSpPr>
        <p:spPr>
          <a:xfrm rot="0">
            <a:off x="853755" y="8440102"/>
            <a:ext cx="16580491" cy="155067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Before creating the rest of my project, I first made sure I could access both my ACGAN Generator and Discriminator models using Docker Compose. This step turned out to be one of the hardest, taking many hours of debugging before getting working  containers.</a:t>
            </a:r>
          </a:p>
        </p:txBody>
      </p:sp>
      <p:sp>
        <p:nvSpPr>
          <p:cNvPr name="TextBox 8" id="8"/>
          <p:cNvSpPr txBox="true"/>
          <p:nvPr/>
        </p:nvSpPr>
        <p:spPr>
          <a:xfrm rot="0">
            <a:off x="2781415" y="6580529"/>
            <a:ext cx="4384020"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saving models in SavedModel format </a:t>
            </a:r>
          </a:p>
        </p:txBody>
      </p:sp>
      <p:sp>
        <p:nvSpPr>
          <p:cNvPr name="TextBox 9" id="9"/>
          <p:cNvSpPr txBox="true"/>
          <p:nvPr/>
        </p:nvSpPr>
        <p:spPr>
          <a:xfrm rot="0">
            <a:off x="2363578" y="1823082"/>
            <a:ext cx="5219694"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Testing functions of docker containers</a:t>
            </a:r>
          </a:p>
        </p:txBody>
      </p:sp>
      <p:sp>
        <p:nvSpPr>
          <p:cNvPr name="TextBox 10" id="10"/>
          <p:cNvSpPr txBox="true"/>
          <p:nvPr/>
        </p:nvSpPr>
        <p:spPr>
          <a:xfrm rot="0">
            <a:off x="9354291" y="1823082"/>
            <a:ext cx="5219694"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Final docker-compose.yml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234059" y="2946030"/>
            <a:ext cx="3722204" cy="4437799"/>
          </a:xfrm>
          <a:custGeom>
            <a:avLst/>
            <a:gdLst/>
            <a:ahLst/>
            <a:cxnLst/>
            <a:rect r="r" b="b" t="t" l="l"/>
            <a:pathLst>
              <a:path h="4437799" w="3722204">
                <a:moveTo>
                  <a:pt x="0" y="0"/>
                </a:moveTo>
                <a:lnTo>
                  <a:pt x="3722204" y="0"/>
                </a:lnTo>
                <a:lnTo>
                  <a:pt x="3722204" y="4437799"/>
                </a:lnTo>
                <a:lnTo>
                  <a:pt x="0" y="4437799"/>
                </a:lnTo>
                <a:lnTo>
                  <a:pt x="0" y="0"/>
                </a:lnTo>
                <a:close/>
              </a:path>
            </a:pathLst>
          </a:custGeom>
          <a:blipFill>
            <a:blip r:embed="rId2"/>
            <a:stretch>
              <a:fillRect l="0" t="0" r="0" b="0"/>
            </a:stretch>
          </a:blipFill>
        </p:spPr>
      </p:sp>
      <p:sp>
        <p:nvSpPr>
          <p:cNvPr name="Freeform 4" id="4"/>
          <p:cNvSpPr/>
          <p:nvPr/>
        </p:nvSpPr>
        <p:spPr>
          <a:xfrm flipH="false" flipV="false" rot="0">
            <a:off x="1006871" y="2716048"/>
            <a:ext cx="7239000" cy="4850130"/>
          </a:xfrm>
          <a:custGeom>
            <a:avLst/>
            <a:gdLst/>
            <a:ahLst/>
            <a:cxnLst/>
            <a:rect r="r" b="b" t="t" l="l"/>
            <a:pathLst>
              <a:path h="4850130" w="7239000">
                <a:moveTo>
                  <a:pt x="0" y="0"/>
                </a:moveTo>
                <a:lnTo>
                  <a:pt x="7239000" y="0"/>
                </a:lnTo>
                <a:lnTo>
                  <a:pt x="7239000" y="4850130"/>
                </a:lnTo>
                <a:lnTo>
                  <a:pt x="0" y="4850130"/>
                </a:lnTo>
                <a:lnTo>
                  <a:pt x="0" y="0"/>
                </a:lnTo>
                <a:close/>
              </a:path>
            </a:pathLst>
          </a:custGeom>
          <a:blipFill>
            <a:blip r:embed="rId3"/>
            <a:stretch>
              <a:fillRect l="0" t="0" r="0" b="0"/>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WEB APP DEVELOPMENT: REGISTER/LOGIN</a:t>
            </a:r>
          </a:p>
        </p:txBody>
      </p:sp>
      <p:sp>
        <p:nvSpPr>
          <p:cNvPr name="TextBox 6" id="6"/>
          <p:cNvSpPr txBox="true"/>
          <p:nvPr/>
        </p:nvSpPr>
        <p:spPr>
          <a:xfrm rot="0">
            <a:off x="853755" y="8251978"/>
            <a:ext cx="16580491" cy="155067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The first webpage I created was my landing page (which also serves as registration), taking inspiration from registration pages online for a fun and modern look. Throughout the process, I used VSCode’s “Open in default browser” extension to easily preview my webpages.</a:t>
            </a:r>
          </a:p>
        </p:txBody>
      </p:sp>
      <p:sp>
        <p:nvSpPr>
          <p:cNvPr name="TextBox 7" id="7"/>
          <p:cNvSpPr txBox="true"/>
          <p:nvPr/>
        </p:nvSpPr>
        <p:spPr>
          <a:xfrm rot="0">
            <a:off x="14769041" y="2437414"/>
            <a:ext cx="2652239"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landing_register.html</a:t>
            </a:r>
          </a:p>
        </p:txBody>
      </p:sp>
      <p:sp>
        <p:nvSpPr>
          <p:cNvPr name="TextBox 8" id="8"/>
          <p:cNvSpPr txBox="true"/>
          <p:nvPr/>
        </p:nvSpPr>
        <p:spPr>
          <a:xfrm rot="0">
            <a:off x="3729496" y="2285015"/>
            <a:ext cx="2193391"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Webpage Preview</a:t>
            </a:r>
          </a:p>
        </p:txBody>
      </p:sp>
      <p:sp>
        <p:nvSpPr>
          <p:cNvPr name="Freeform 9" id="9"/>
          <p:cNvSpPr/>
          <p:nvPr/>
        </p:nvSpPr>
        <p:spPr>
          <a:xfrm flipH="false" flipV="false" rot="0">
            <a:off x="8876261" y="2871255"/>
            <a:ext cx="4727408" cy="4621683"/>
          </a:xfrm>
          <a:custGeom>
            <a:avLst/>
            <a:gdLst/>
            <a:ahLst/>
            <a:cxnLst/>
            <a:rect r="r" b="b" t="t" l="l"/>
            <a:pathLst>
              <a:path h="4621683" w="4727408">
                <a:moveTo>
                  <a:pt x="0" y="0"/>
                </a:moveTo>
                <a:lnTo>
                  <a:pt x="4727408" y="0"/>
                </a:lnTo>
                <a:lnTo>
                  <a:pt x="4727408" y="4621683"/>
                </a:lnTo>
                <a:lnTo>
                  <a:pt x="0" y="4621683"/>
                </a:lnTo>
                <a:lnTo>
                  <a:pt x="0" y="0"/>
                </a:lnTo>
                <a:close/>
              </a:path>
            </a:pathLst>
          </a:custGeom>
          <a:blipFill>
            <a:blip r:embed="rId4"/>
            <a:stretch>
              <a:fillRect l="0" t="0" r="0" b="0"/>
            </a:stretch>
          </a:blipFill>
        </p:spPr>
      </p:sp>
      <p:sp>
        <p:nvSpPr>
          <p:cNvPr name="TextBox 10" id="10"/>
          <p:cNvSpPr txBox="true"/>
          <p:nvPr/>
        </p:nvSpPr>
        <p:spPr>
          <a:xfrm rot="0">
            <a:off x="9728826" y="2362639"/>
            <a:ext cx="3022278"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app.py, register endpoint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99815" y="3541267"/>
            <a:ext cx="8353250" cy="3247326"/>
          </a:xfrm>
          <a:custGeom>
            <a:avLst/>
            <a:gdLst/>
            <a:ahLst/>
            <a:cxnLst/>
            <a:rect r="r" b="b" t="t" l="l"/>
            <a:pathLst>
              <a:path h="3247326" w="8353250">
                <a:moveTo>
                  <a:pt x="0" y="0"/>
                </a:moveTo>
                <a:lnTo>
                  <a:pt x="8353250" y="0"/>
                </a:lnTo>
                <a:lnTo>
                  <a:pt x="8353250" y="3247326"/>
                </a:lnTo>
                <a:lnTo>
                  <a:pt x="0" y="3247326"/>
                </a:lnTo>
                <a:lnTo>
                  <a:pt x="0" y="0"/>
                </a:lnTo>
                <a:close/>
              </a:path>
            </a:pathLst>
          </a:custGeom>
          <a:blipFill>
            <a:blip r:embed="rId2"/>
            <a:stretch>
              <a:fillRect l="0" t="0" r="0" b="0"/>
            </a:stretch>
          </a:blipFill>
        </p:spPr>
      </p:sp>
      <p:sp>
        <p:nvSpPr>
          <p:cNvPr name="Freeform 4" id="4"/>
          <p:cNvSpPr/>
          <p:nvPr/>
        </p:nvSpPr>
        <p:spPr>
          <a:xfrm flipH="false" flipV="false" rot="0">
            <a:off x="9010247" y="4219754"/>
            <a:ext cx="4551010" cy="1709995"/>
          </a:xfrm>
          <a:custGeom>
            <a:avLst/>
            <a:gdLst/>
            <a:ahLst/>
            <a:cxnLst/>
            <a:rect r="r" b="b" t="t" l="l"/>
            <a:pathLst>
              <a:path h="1709995" w="4551010">
                <a:moveTo>
                  <a:pt x="0" y="0"/>
                </a:moveTo>
                <a:lnTo>
                  <a:pt x="4551010" y="0"/>
                </a:lnTo>
                <a:lnTo>
                  <a:pt x="4551010" y="1709996"/>
                </a:lnTo>
                <a:lnTo>
                  <a:pt x="0" y="1709996"/>
                </a:lnTo>
                <a:lnTo>
                  <a:pt x="0" y="0"/>
                </a:lnTo>
                <a:close/>
              </a:path>
            </a:pathLst>
          </a:custGeom>
          <a:blipFill>
            <a:blip r:embed="rId3"/>
            <a:stretch>
              <a:fillRect l="0" t="0" r="-3144" b="0"/>
            </a:stretch>
          </a:blipFill>
        </p:spPr>
      </p:sp>
      <p:sp>
        <p:nvSpPr>
          <p:cNvPr name="Freeform 5" id="5"/>
          <p:cNvSpPr/>
          <p:nvPr/>
        </p:nvSpPr>
        <p:spPr>
          <a:xfrm flipH="false" flipV="false" rot="0">
            <a:off x="13918439" y="3523264"/>
            <a:ext cx="4175827" cy="3585991"/>
          </a:xfrm>
          <a:custGeom>
            <a:avLst/>
            <a:gdLst/>
            <a:ahLst/>
            <a:cxnLst/>
            <a:rect r="r" b="b" t="t" l="l"/>
            <a:pathLst>
              <a:path h="3585991" w="4175827">
                <a:moveTo>
                  <a:pt x="0" y="0"/>
                </a:moveTo>
                <a:lnTo>
                  <a:pt x="4175826" y="0"/>
                </a:lnTo>
                <a:lnTo>
                  <a:pt x="4175826" y="3585991"/>
                </a:lnTo>
                <a:lnTo>
                  <a:pt x="0" y="3585991"/>
                </a:lnTo>
                <a:lnTo>
                  <a:pt x="0" y="0"/>
                </a:lnTo>
                <a:close/>
              </a:path>
            </a:pathLst>
          </a:custGeom>
          <a:blipFill>
            <a:blip r:embed="rId4"/>
            <a:stretch>
              <a:fillRect l="0" t="0" r="0" b="0"/>
            </a:stretch>
          </a:blipFill>
        </p:spPr>
      </p:sp>
      <p:sp>
        <p:nvSpPr>
          <p:cNvPr name="TextBox 6" id="6"/>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WEB APP DEVELOPMENT: HOME</a:t>
            </a:r>
          </a:p>
        </p:txBody>
      </p:sp>
      <p:sp>
        <p:nvSpPr>
          <p:cNvPr name="TextBox 7" id="7"/>
          <p:cNvSpPr txBox="true"/>
          <p:nvPr/>
        </p:nvSpPr>
        <p:spPr>
          <a:xfrm rot="0">
            <a:off x="853755" y="8055262"/>
            <a:ext cx="16580491" cy="155067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Next, I made my homepage, which serves as the hub for all other functions of my website. It’s crucial here that the homepage is attractive and vibrant, as the user will be returning to this page alot. I’m quite proud of the design!</a:t>
            </a:r>
          </a:p>
        </p:txBody>
      </p:sp>
      <p:sp>
        <p:nvSpPr>
          <p:cNvPr name="TextBox 8" id="8"/>
          <p:cNvSpPr txBox="true"/>
          <p:nvPr/>
        </p:nvSpPr>
        <p:spPr>
          <a:xfrm rot="0">
            <a:off x="14782006" y="2940667"/>
            <a:ext cx="2652239"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part of home.html</a:t>
            </a:r>
          </a:p>
        </p:txBody>
      </p:sp>
      <p:sp>
        <p:nvSpPr>
          <p:cNvPr name="TextBox 9" id="9"/>
          <p:cNvSpPr txBox="true"/>
          <p:nvPr/>
        </p:nvSpPr>
        <p:spPr>
          <a:xfrm rot="0">
            <a:off x="9710471" y="3695546"/>
            <a:ext cx="3022278" cy="381000"/>
          </a:xfrm>
          <a:prstGeom prst="rect">
            <a:avLst/>
          </a:prstGeom>
        </p:spPr>
        <p:txBody>
          <a:bodyPr anchor="t" rtlCol="false" tIns="0" lIns="0" bIns="0" rIns="0">
            <a:spAutoFit/>
          </a:bodyPr>
          <a:lstStyle/>
          <a:p>
            <a:pPr algn="l">
              <a:lnSpc>
                <a:spcPts val="3000"/>
              </a:lnSpc>
            </a:pPr>
            <a:r>
              <a:rPr lang="en-US" sz="2000">
                <a:solidFill>
                  <a:srgbClr val="2B2C30"/>
                </a:solidFill>
                <a:latin typeface="Public Sans"/>
                <a:ea typeface="Public Sans"/>
                <a:cs typeface="Public Sans"/>
                <a:sym typeface="Public Sans"/>
              </a:rPr>
              <a:t>app.py, home endpoint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DAGfTY5LSRc</dc:identifier>
  <dcterms:modified xsi:type="dcterms:W3CDTF">2011-08-01T06:04:30Z</dcterms:modified>
  <cp:revision>1</cp:revision>
  <dc:title>Cream Neutral Minimalist New Business Pitch Deck Presentation</dc:title>
</cp:coreProperties>
</file>